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88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4F6B75E-2714-4B97-893A-24724C3E3883}">
          <p14:sldIdLst>
            <p14:sldId id="256"/>
            <p14:sldId id="257"/>
            <p14:sldId id="258"/>
            <p14:sldId id="259"/>
            <p14:sldId id="262"/>
            <p14:sldId id="260"/>
            <p14:sldId id="261"/>
            <p14:sldId id="263"/>
            <p14:sldId id="264"/>
            <p14:sldId id="265"/>
            <p14:sldId id="266"/>
            <p14:sldId id="267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la Hadi" initials="OH" lastIdx="0" clrIdx="0">
    <p:extLst>
      <p:ext uri="{19B8F6BF-5375-455C-9EA6-DF929625EA0E}">
        <p15:presenceInfo xmlns:p15="http://schemas.microsoft.com/office/powerpoint/2012/main" userId="Ola Had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0" d="100"/>
          <a:sy n="50" d="100"/>
        </p:scale>
        <p:origin x="60" y="5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B4AF60A-713C-41BA-9788-4C493DDC0A9C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44655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37674-C1BA-4107-9B06-6D4CAC3A3DF5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678580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37674-C1BA-4107-9B06-6D4CAC3A3DF5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59267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37674-C1BA-4107-9B06-6D4CAC3A3DF5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97522256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37674-C1BA-4107-9B06-6D4CAC3A3DF5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9184280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37674-C1BA-4107-9B06-6D4CAC3A3DF5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35143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37674-C1BA-4107-9B06-6D4CAC3A3DF5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9451651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E0FA7-C445-42F7-AF66-A4F5A6FC8A9C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3378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AC5C5-1A57-4420-8AFB-CE41693A794B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1997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C08AF-84E6-4329-8E67-FEA434B47075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101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EE328-6AFF-436B-881F-213D56084544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971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2069A-09EE-4C7C-86A4-2314A404921D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667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EE7F1-171E-411F-96CA-A251A21496E7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8824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2C98D-A273-4547-9B92-97D7769F71A6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8328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CD67-0644-446C-B2AD-1C09BF34F286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216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0828-6983-48AD-9E27-CBD3696F837E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427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FB91-0324-450E-B17F-36DC0ECCE413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599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2E37674-C1BA-4107-9B06-6D4CAC3A3DF5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1283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  <p:sldLayoutId id="2147483900" r:id="rId12"/>
    <p:sldLayoutId id="2147483901" r:id="rId13"/>
    <p:sldLayoutId id="2147483902" r:id="rId14"/>
    <p:sldLayoutId id="2147483903" r:id="rId15"/>
    <p:sldLayoutId id="2147483904" r:id="rId16"/>
    <p:sldLayoutId id="2147483905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586401" y="901195"/>
            <a:ext cx="9755187" cy="2766528"/>
          </a:xfrm>
        </p:spPr>
        <p:txBody>
          <a:bodyPr>
            <a:normAutofit/>
          </a:bodyPr>
          <a:lstStyle/>
          <a:p>
            <a:pPr algn="ctr"/>
            <a:r>
              <a:rPr lang="en-US" sz="6000" dirty="0">
                <a:solidFill>
                  <a:schemeClr val="accent1">
                    <a:lumMod val="50000"/>
                  </a:schemeClr>
                </a:solidFill>
              </a:rPr>
              <a:t>Chapter 17 Section 2: </a:t>
            </a:r>
            <a:br>
              <a:rPr lang="en-US" sz="60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6000" dirty="0">
                <a:solidFill>
                  <a:schemeClr val="accent1">
                    <a:lumMod val="50000"/>
                  </a:schemeClr>
                </a:solidFill>
              </a:rPr>
              <a:t>The War for Europe and North Africa</a:t>
            </a:r>
          </a:p>
        </p:txBody>
      </p:sp>
    </p:spTree>
    <p:extLst>
      <p:ext uri="{BB962C8B-B14F-4D97-AF65-F5344CB8AC3E}">
        <p14:creationId xmlns:p14="http://schemas.microsoft.com/office/powerpoint/2010/main" val="875594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1979952" cy="6644081"/>
          </a:xfrm>
          <a:prstGeom prst="rect">
            <a:avLst/>
          </a:pr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4" name="Freeform 25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5397" y="0"/>
            <a:ext cx="11773291" cy="6419514"/>
          </a:xfrm>
          <a:custGeom>
            <a:avLst/>
            <a:gdLst/>
            <a:ahLst/>
            <a:cxnLst/>
            <a:rect l="l" t="t" r="r" b="b"/>
            <a:pathLst>
              <a:path w="11773291" h="6419514">
                <a:moveTo>
                  <a:pt x="11750059" y="0"/>
                </a:moveTo>
                <a:lnTo>
                  <a:pt x="11773291" y="6419514"/>
                </a:lnTo>
                <a:lnTo>
                  <a:pt x="0" y="641104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76" name="Rectangle 75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6094412" cy="6380796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6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28" name="Picture 4" descr="Image result for majdanek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13"/>
          <a:stretch/>
        </p:blipFill>
        <p:spPr bwMode="auto">
          <a:xfrm>
            <a:off x="6320775" y="231418"/>
            <a:ext cx="5142813" cy="2895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mage result for majdanek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" r="15545" b="2"/>
          <a:stretch/>
        </p:blipFill>
        <p:spPr bwMode="auto">
          <a:xfrm>
            <a:off x="6320775" y="3250087"/>
            <a:ext cx="5142813" cy="2887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4949172" cy="1151965"/>
          </a:xfrm>
        </p:spPr>
        <p:txBody>
          <a:bodyPr>
            <a:normAutofit/>
          </a:bodyPr>
          <a:lstStyle/>
          <a:p>
            <a:pPr>
              <a:lnSpc>
                <a:spcPct val="70000"/>
              </a:lnSpc>
            </a:pPr>
            <a:r>
              <a:rPr lang="en-US" sz="4600">
                <a:solidFill>
                  <a:schemeClr val="bg1"/>
                </a:solidFill>
              </a:rPr>
              <a:t>Liberation of the death camps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85802" y="2063396"/>
            <a:ext cx="4949172" cy="3680910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In 1944 Soviets drew near a camp called Majdanek in Poland.  </a:t>
            </a:r>
          </a:p>
          <a:p>
            <a:r>
              <a:rPr lang="en-US">
                <a:solidFill>
                  <a:schemeClr val="bg1"/>
                </a:solidFill>
              </a:rPr>
              <a:t>Soviets found a thousand starving prisoners, worlds largest crematorium, and a storehouse of 800,000 shoes.  </a:t>
            </a:r>
          </a:p>
          <a:p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3833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Unconditional surrender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April 25 1945 soviets reach berlin.  </a:t>
            </a:r>
          </a:p>
          <a:p>
            <a:r>
              <a:rPr lang="en-US" dirty="0"/>
              <a:t>April 29 </a:t>
            </a:r>
            <a:r>
              <a:rPr lang="en-US" dirty="0" err="1"/>
              <a:t>hitler</a:t>
            </a:r>
            <a:r>
              <a:rPr lang="en-US" dirty="0"/>
              <a:t> marries </a:t>
            </a:r>
            <a:r>
              <a:rPr lang="en-US" dirty="0" err="1"/>
              <a:t>eva</a:t>
            </a:r>
            <a:r>
              <a:rPr lang="en-US" dirty="0"/>
              <a:t> </a:t>
            </a:r>
            <a:r>
              <a:rPr lang="en-US" dirty="0" err="1"/>
              <a:t>braun</a:t>
            </a:r>
            <a:r>
              <a:rPr lang="en-US" dirty="0"/>
              <a:t>.</a:t>
            </a:r>
          </a:p>
          <a:p>
            <a:r>
              <a:rPr lang="en-US" dirty="0"/>
              <a:t>Hitler wrote an address blaming the </a:t>
            </a:r>
            <a:r>
              <a:rPr lang="en-US" dirty="0" err="1"/>
              <a:t>jews</a:t>
            </a:r>
            <a:r>
              <a:rPr lang="en-US" dirty="0"/>
              <a:t> for the war and generals for losing it.  </a:t>
            </a:r>
          </a:p>
          <a:p>
            <a:r>
              <a:rPr lang="en-US" dirty="0"/>
              <a:t>Hitler show himself and his wife took a poison pill.</a:t>
            </a:r>
          </a:p>
          <a:p>
            <a:r>
              <a:rPr lang="en-US" dirty="0"/>
              <a:t>May 8 1945 allies celebrate V-E day, the war was finally over.</a:t>
            </a:r>
          </a:p>
        </p:txBody>
      </p:sp>
    </p:spTree>
    <p:extLst>
      <p:ext uri="{BB962C8B-B14F-4D97-AF65-F5344CB8AC3E}">
        <p14:creationId xmlns:p14="http://schemas.microsoft.com/office/powerpoint/2010/main" val="7999337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9"/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72" name="Rectangle 7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1979952" cy="6644081"/>
          </a:xfrm>
          <a:prstGeom prst="rect">
            <a:avLst/>
          </a:pr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2050" name="Picture 2" descr="Image result for roosevelt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" b="20013"/>
          <a:stretch/>
        </p:blipFill>
        <p:spPr bwMode="auto">
          <a:xfrm>
            <a:off x="6327849" y="234347"/>
            <a:ext cx="5146360" cy="5903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Freeform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5397" y="0"/>
            <a:ext cx="11773291" cy="6419514"/>
          </a:xfrm>
          <a:custGeom>
            <a:avLst/>
            <a:gdLst/>
            <a:ahLst/>
            <a:cxnLst/>
            <a:rect l="l" t="t" r="r" b="b"/>
            <a:pathLst>
              <a:path w="11773291" h="6419514">
                <a:moveTo>
                  <a:pt x="11750059" y="0"/>
                </a:moveTo>
                <a:lnTo>
                  <a:pt x="11773291" y="6419514"/>
                </a:lnTo>
                <a:lnTo>
                  <a:pt x="0" y="641104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76" name="Rectangle 75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6094412" cy="6380796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6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90479"/>
            <a:ext cx="4957275" cy="1146825"/>
          </a:xfrm>
        </p:spPr>
        <p:txBody>
          <a:bodyPr>
            <a:normAutofit/>
          </a:bodyPr>
          <a:lstStyle/>
          <a:p>
            <a:r>
              <a:rPr lang="en-US" sz="5000">
                <a:solidFill>
                  <a:schemeClr val="bg1"/>
                </a:solidFill>
              </a:rPr>
              <a:t>Roosevelts death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5"/>
            <a:ext cx="4957273" cy="3446103"/>
          </a:xfrm>
        </p:spPr>
        <p:txBody>
          <a:bodyPr>
            <a:normAutofit/>
          </a:bodyPr>
          <a:lstStyle/>
          <a:p>
            <a:r>
              <a:rPr lang="en-US" sz="1800">
                <a:solidFill>
                  <a:schemeClr val="bg1"/>
                </a:solidFill>
              </a:rPr>
              <a:t>President Roosevelt did not live to see V-E day.</a:t>
            </a:r>
          </a:p>
          <a:p>
            <a:r>
              <a:rPr lang="en-US" sz="1800">
                <a:solidFill>
                  <a:schemeClr val="bg1"/>
                </a:solidFill>
              </a:rPr>
              <a:t>Died in April 12, 1945 while posing for a portrait. </a:t>
            </a:r>
          </a:p>
          <a:p>
            <a:r>
              <a:rPr lang="en-US" sz="1800">
                <a:solidFill>
                  <a:schemeClr val="bg1"/>
                </a:solidFill>
              </a:rPr>
              <a:t>Harry S. Truman became the acting president that night.</a:t>
            </a:r>
          </a:p>
        </p:txBody>
      </p:sp>
    </p:spTree>
    <p:extLst>
      <p:ext uri="{BB962C8B-B14F-4D97-AF65-F5344CB8AC3E}">
        <p14:creationId xmlns:p14="http://schemas.microsoft.com/office/powerpoint/2010/main" val="368878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783" y="235226"/>
            <a:ext cx="11158330" cy="1151965"/>
          </a:xfrm>
        </p:spPr>
        <p:txBody>
          <a:bodyPr>
            <a:normAutofit fontScale="90000"/>
          </a:bodyPr>
          <a:lstStyle/>
          <a:p>
            <a:r>
              <a:rPr lang="en-US" dirty="0"/>
              <a:t>The united states and Britain join forces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44557" y="1537252"/>
            <a:ext cx="10866782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Churchill and Roosevelt plan attack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Decision to attack Germany and Italy first, then open a front in the Pacific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The Battle of the Atlantic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Hitler ordered submarine raids against ships along America’s east coast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Germans sank 87 ships off the Atlantic shore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Allies responded by organizing their cargo ships into </a:t>
            </a:r>
            <a:r>
              <a:rPr lang="en-US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convoys,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with destroyers to attack submarines using radar and sonar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US produces more ships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140 Liberty ships were produced each month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0845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790" y="407505"/>
            <a:ext cx="11237843" cy="1151965"/>
          </a:xfrm>
        </p:spPr>
        <p:txBody>
          <a:bodyPr>
            <a:normAutofit fontScale="90000"/>
          </a:bodyPr>
          <a:lstStyle/>
          <a:p>
            <a:r>
              <a:rPr lang="en-US"/>
              <a:t>The eastern front and the Mediterranean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51791" y="1555183"/>
            <a:ext cx="662608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Battle of Stalingrad: a turning point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The Germans took the offensive in the Southern Soviet Union in the summer of 1942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The German pressed in on Stalingrad for weeks, conquering it house by house in brutal hand-to-hand combat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The fighting continued as winter turned Stalingrad into a frozen wasteland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Soviet counterattack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The Soviets lost a total of 1,100,000 soldiers more than all American deaths during the entire war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The Soviet army began to move westward toward Germany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7879" y="1784101"/>
            <a:ext cx="4321668" cy="298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838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5044" y="596348"/>
            <a:ext cx="11092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North African FRONT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87976" y="1837765"/>
            <a:ext cx="10394707" cy="3311189"/>
          </a:xfrm>
        </p:spPr>
        <p:txBody>
          <a:bodyPr/>
          <a:lstStyle/>
          <a:p>
            <a:pPr marL="285750" indent="-285750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Operation Torch: An invasion of Axis-controlled North Africa, commanded by American General Dwight D. Eisenhower</a:t>
            </a:r>
          </a:p>
          <a:p>
            <a:pPr marL="285750" indent="-285750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Some 107,000 Allied troops on November 1942, landed in Casablanca, Oran, and Algiers in North Africa</a:t>
            </a:r>
          </a:p>
          <a:p>
            <a:pPr marL="285750" indent="-285750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May 1943, Germans surrender</a:t>
            </a:r>
          </a:p>
          <a:p>
            <a:pPr marL="285750" indent="-285750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0456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ITALIAN CAMPAIGN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10000"/>
          </a:bodyPr>
          <a:lstStyle/>
          <a:p>
            <a:pPr marL="285750" indent="-285750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The Americans argued that the best approach to victory was to assemble a massive invasion fleet in Britain and to launch it across the English Channel</a:t>
            </a:r>
          </a:p>
          <a:p>
            <a:pPr marL="285750" indent="-285750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Churchill thought it would be safer to attack Italy FIRST</a:t>
            </a:r>
          </a:p>
          <a:p>
            <a:pPr marL="285750" indent="-285750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The Italian government forced dictator Benito Mussolini to resign after capture of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sicility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Hitler was determined to stop the Allies in Italy rather than fight on German soil</a:t>
            </a:r>
          </a:p>
          <a:p>
            <a:pPr marL="742950" lvl="1" indent="-285750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The battle “Bloody Anzio” lasted four months and left about 25,000 Allied and 30,000 Axis casualties</a:t>
            </a:r>
          </a:p>
          <a:p>
            <a:pPr marL="285750" indent="-285750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418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809" y="477078"/>
            <a:ext cx="10575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46985" y="477078"/>
            <a:ext cx="10396882" cy="1151965"/>
          </a:xfrm>
        </p:spPr>
        <p:txBody>
          <a:bodyPr/>
          <a:lstStyle/>
          <a:p>
            <a:r>
              <a:rPr lang="en-US" dirty="0"/>
              <a:t>HEROES in COMBAT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285750" indent="-285750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TUSKEGEE AIRMEN: The 99</a:t>
            </a:r>
            <a:r>
              <a:rPr lang="en-US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Pursuit Squadron; The first group of African American pilots trained at the Tuskegee Institute arrived in North Africa</a:t>
            </a:r>
          </a:p>
          <a:p>
            <a:pPr marL="285750" indent="-285750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93nd Infantry Division nicknamed the Buffaloes</a:t>
            </a:r>
          </a:p>
          <a:p>
            <a:pPr marL="285750" indent="-285750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Seventeen Mexican American soldiers were awarded the Congressional Medal of Honor</a:t>
            </a:r>
          </a:p>
          <a:p>
            <a:pPr marL="285750" indent="-285750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Japanese Americans also served in Italy and North Africa</a:t>
            </a:r>
          </a:p>
          <a:p>
            <a:pPr marL="285750" indent="-285750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en-US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Battalion consisted of 1,300 Hawaiian Nisei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97624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218" y="208721"/>
            <a:ext cx="10396882" cy="1151965"/>
          </a:xfrm>
        </p:spPr>
        <p:txBody>
          <a:bodyPr/>
          <a:lstStyle/>
          <a:p>
            <a:pPr algn="ctr"/>
            <a:r>
              <a:rPr lang="en-US" dirty="0"/>
              <a:t>The allies liberate Europe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7322" y="1563757"/>
            <a:ext cx="9700591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D-Day: June 6, 1944, the first day of the invasion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The Allied invasion code-named Operation Overlord was originally set for June 5, but bad weather forced a delay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German retaliation was brutal, particularly, Omaha Beach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General Omar Bradley unleashed massive air and land bombardment against the enemy at St. Lo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French resistance forces and American troops liberated the French capital from four years of German occupation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The Allies had freed France, Belgium, and Luxembourg by September 1944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The Battle of the Bulge: Tanks drove 60 miles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80473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Allies gain ground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Seven days allies of fighting allies held 80 mile strip of </a:t>
            </a:r>
            <a:r>
              <a:rPr lang="en-US" dirty="0" err="1"/>
              <a:t>france</a:t>
            </a:r>
            <a:r>
              <a:rPr lang="en-US" dirty="0"/>
              <a:t>.  </a:t>
            </a:r>
          </a:p>
          <a:p>
            <a:r>
              <a:rPr lang="en-US" dirty="0"/>
              <a:t>567,000 tons of supplies, and 170,000 vehicles in </a:t>
            </a:r>
            <a:r>
              <a:rPr lang="en-US" dirty="0" err="1"/>
              <a:t>france</a:t>
            </a:r>
            <a:r>
              <a:rPr lang="en-US" dirty="0"/>
              <a:t>.</a:t>
            </a:r>
          </a:p>
          <a:p>
            <a:r>
              <a:rPr lang="en-US" dirty="0"/>
              <a:t>Omar Bradley had a massive air bombardment which left and open line in </a:t>
            </a:r>
            <a:r>
              <a:rPr lang="en-US" dirty="0" err="1"/>
              <a:t>german</a:t>
            </a:r>
            <a:r>
              <a:rPr lang="en-US" dirty="0"/>
              <a:t> defense.</a:t>
            </a:r>
          </a:p>
          <a:p>
            <a:r>
              <a:rPr lang="en-US" dirty="0"/>
              <a:t>General George Patton took his third army to advance.  August 23 he reaches the Seine river.</a:t>
            </a:r>
          </a:p>
        </p:txBody>
      </p:sp>
    </p:spTree>
    <p:extLst>
      <p:ext uri="{BB962C8B-B14F-4D97-AF65-F5344CB8AC3E}">
        <p14:creationId xmlns:p14="http://schemas.microsoft.com/office/powerpoint/2010/main" val="580707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Battle of the Bulge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October 1944 </a:t>
            </a:r>
            <a:r>
              <a:rPr lang="en-US" dirty="0" err="1"/>
              <a:t>americans</a:t>
            </a:r>
            <a:r>
              <a:rPr lang="en-US" dirty="0"/>
              <a:t> capture Aachen.  </a:t>
            </a:r>
          </a:p>
          <a:p>
            <a:r>
              <a:rPr lang="en-US" dirty="0"/>
              <a:t>German tanks drove 60 miles into allied territory, giving its name bulge.</a:t>
            </a:r>
          </a:p>
          <a:p>
            <a:r>
              <a:rPr lang="en-US" dirty="0"/>
              <a:t>Germans had lost 120,000 troops, 600 tanks and assault guns, 1600 planes.</a:t>
            </a:r>
          </a:p>
          <a:p>
            <a:r>
              <a:rPr lang="en-US" dirty="0"/>
              <a:t>Nazis were forced to retreat.</a:t>
            </a:r>
          </a:p>
        </p:txBody>
      </p:sp>
    </p:spTree>
    <p:extLst>
      <p:ext uri="{BB962C8B-B14F-4D97-AF65-F5344CB8AC3E}">
        <p14:creationId xmlns:p14="http://schemas.microsoft.com/office/powerpoint/2010/main" val="213498594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in Event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TM03457485[[fn=Mesh]]</Template>
  <TotalTime>181</TotalTime>
  <Words>695</Words>
  <Application>Microsoft Office PowerPoint</Application>
  <PresentationFormat>Widescreen</PresentationFormat>
  <Paragraphs>64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Impact</vt:lpstr>
      <vt:lpstr>Wingdings</vt:lpstr>
      <vt:lpstr>Main Event</vt:lpstr>
      <vt:lpstr>Chapter 17 Section 2:  The War for Europe and North Africa</vt:lpstr>
      <vt:lpstr>The united states and Britain join forces</vt:lpstr>
      <vt:lpstr>The eastern front and the Mediterranean</vt:lpstr>
      <vt:lpstr>North African FRONT</vt:lpstr>
      <vt:lpstr>ITALIAN CAMPAIGN</vt:lpstr>
      <vt:lpstr>HEROES in COMBAT</vt:lpstr>
      <vt:lpstr>The allies liberate Europe</vt:lpstr>
      <vt:lpstr>Allies gain ground</vt:lpstr>
      <vt:lpstr>Battle of the Bulge</vt:lpstr>
      <vt:lpstr>Liberation of the death camps</vt:lpstr>
      <vt:lpstr>Unconditional surrender</vt:lpstr>
      <vt:lpstr>Roosevelts death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17 Section 2:  The War for Europe and North Africa</dc:title>
  <dc:creator>Ola Hadi</dc:creator>
  <cp:lastModifiedBy>Ola Hadi</cp:lastModifiedBy>
  <cp:revision>17</cp:revision>
  <dcterms:created xsi:type="dcterms:W3CDTF">2017-03-14T15:44:22Z</dcterms:created>
  <dcterms:modified xsi:type="dcterms:W3CDTF">2017-03-14T18:45:58Z</dcterms:modified>
</cp:coreProperties>
</file>